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9" r:id="rId2"/>
    <p:sldId id="258" r:id="rId3"/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9" r:id="rId14"/>
    <p:sldId id="268" r:id="rId15"/>
    <p:sldId id="277" r:id="rId16"/>
    <p:sldId id="271" r:id="rId17"/>
    <p:sldId id="272" r:id="rId18"/>
    <p:sldId id="273" r:id="rId19"/>
    <p:sldId id="280" r:id="rId20"/>
    <p:sldId id="281" r:id="rId21"/>
    <p:sldId id="282" r:id="rId22"/>
    <p:sldId id="275" r:id="rId23"/>
    <p:sldId id="276" r:id="rId2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E73"/>
    <a:srgbClr val="122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11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D03BD-B24D-B0CC-D426-95834E03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673625"/>
            <a:ext cx="5792851" cy="2645421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96E7267A-82FF-E26B-2E6F-1563523E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188" y="1764734"/>
            <a:ext cx="5951051" cy="4463203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2BAE3828-066D-4625-D933-815D5AD58162}"/>
              </a:ext>
            </a:extLst>
          </p:cNvPr>
          <p:cNvSpPr/>
          <p:nvPr/>
        </p:nvSpPr>
        <p:spPr>
          <a:xfrm>
            <a:off x="1035513" y="5319046"/>
            <a:ext cx="5688757" cy="365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41248">
              <a:lnSpc>
                <a:spcPts val="2861"/>
              </a:lnSpc>
            </a:pPr>
            <a:r>
              <a:rPr lang="en-US" sz="2576" kern="120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+mn-cs"/>
              </a:rPr>
              <a:t>Batch 2- churn Modelling On Telecom Data</a:t>
            </a:r>
            <a:endParaRPr lang="en-US" sz="280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383DCADF-6EB2-7A49-B06E-41A3D54DD549}"/>
              </a:ext>
            </a:extLst>
          </p:cNvPr>
          <p:cNvSpPr/>
          <p:nvPr/>
        </p:nvSpPr>
        <p:spPr>
          <a:xfrm>
            <a:off x="2015130" y="6172506"/>
            <a:ext cx="5688757" cy="2923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41248">
              <a:lnSpc>
                <a:spcPts val="2289"/>
              </a:lnSpc>
            </a:pPr>
            <a:r>
              <a:rPr lang="en-US" sz="1431" kern="120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+mn-cs"/>
              </a:rPr>
              <a:t>                                                    </a:t>
            </a:r>
            <a:r>
              <a:rPr lang="en-US" sz="1840" kern="120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+mn-cs"/>
              </a:rPr>
              <a:t>By Divya Bagade</a:t>
            </a:r>
            <a:endParaRPr lang="en-US" sz="1555"/>
          </a:p>
        </p:txBody>
      </p:sp>
    </p:spTree>
    <p:extLst>
      <p:ext uri="{BB962C8B-B14F-4D97-AF65-F5344CB8AC3E}">
        <p14:creationId xmlns:p14="http://schemas.microsoft.com/office/powerpoint/2010/main" val="405405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346807" cy="82296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5834" cy="82296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3219" y="1696541"/>
            <a:ext cx="4125773" cy="1349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10" b="1" kern="1200" dirty="0">
                <a:solidFill>
                  <a:srgbClr val="124E73"/>
                </a:solidFill>
                <a:latin typeface="MuseoModerno"/>
                <a:ea typeface="+mj-ea"/>
                <a:cs typeface="+mj-cs"/>
              </a:rPr>
              <a:t>Code Snippet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71" y="726948"/>
            <a:ext cx="87782" cy="658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892" y="2932176"/>
            <a:ext cx="4005072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175DEEF-6CB1-D76A-25E2-AE1E7A442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281" y="2278192"/>
            <a:ext cx="4314790" cy="768004"/>
          </a:xfrm>
          <a:prstGeom prst="rect">
            <a:avLst/>
          </a:prstGeom>
        </p:spPr>
      </p:pic>
      <p:pic>
        <p:nvPicPr>
          <p:cNvPr id="12" name="Picture 11" descr="A computer code with text">
            <a:extLst>
              <a:ext uri="{FF2B5EF4-FFF2-40B4-BE49-F238E27FC236}">
                <a16:creationId xmlns:a16="http://schemas.microsoft.com/office/drawing/2014/main" id="{25565D23-AD75-FC1E-B79E-E00FD1FF0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96" y="2042525"/>
            <a:ext cx="7994230" cy="1459209"/>
          </a:xfrm>
          <a:prstGeom prst="rect">
            <a:avLst/>
          </a:prstGeom>
        </p:spPr>
      </p:pic>
      <p:pic>
        <p:nvPicPr>
          <p:cNvPr id="14" name="Picture 13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A475FD5-94F5-646A-56E7-3F0D61D9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96" y="3501734"/>
            <a:ext cx="4314790" cy="768004"/>
          </a:xfrm>
          <a:prstGeom prst="rect">
            <a:avLst/>
          </a:prstGeom>
        </p:spPr>
      </p:pic>
      <p:pic>
        <p:nvPicPr>
          <p:cNvPr id="16" name="Picture 15" descr="A black numbers and symbols on a white background">
            <a:extLst>
              <a:ext uri="{FF2B5EF4-FFF2-40B4-BE49-F238E27FC236}">
                <a16:creationId xmlns:a16="http://schemas.microsoft.com/office/drawing/2014/main" id="{BE474541-8DE2-B211-DC08-D54CEB2EA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5764" y="4998591"/>
            <a:ext cx="2569324" cy="1319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E9F0BB-9E83-B657-4A06-57D31F80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760" y="4562555"/>
            <a:ext cx="5089776" cy="223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64037" y="96940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Random Forest</a:t>
            </a:r>
            <a:endParaRPr lang="en-US" sz="486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34684"/>
            <a:ext cx="2947868" cy="18218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4365188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Ensemble Method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4899065"/>
            <a:ext cx="294786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 combines multiple decision trees to improve accuracy and robustness.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2234684"/>
            <a:ext cx="2947868" cy="18218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82189" y="4365188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Bagging Technique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4182189" y="4899065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algorithm trains each tree on a random subset of the data, allowing the model to capture different patterns and reduce overfitting.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2234684"/>
            <a:ext cx="2947868" cy="18218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342" y="4365188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Feature Importance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7500342" y="5284827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 can provide insights into the relative importance of different features, guiding feature engineering and selection.</a:t>
            </a:r>
            <a:endParaRPr lang="en-US" sz="1944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2234684"/>
            <a:ext cx="2947868" cy="18218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18495" y="4365188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Versatile Applicability</a:t>
            </a:r>
            <a:endParaRPr lang="en-US" sz="2430" dirty="0"/>
          </a:p>
        </p:txBody>
      </p:sp>
      <p:sp>
        <p:nvSpPr>
          <p:cNvPr id="16" name="Text 10"/>
          <p:cNvSpPr/>
          <p:nvPr/>
        </p:nvSpPr>
        <p:spPr>
          <a:xfrm>
            <a:off x="10818495" y="5284827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algorithm can handle a wide range of data types, including numerical, categorical, and mixed features.</a:t>
            </a:r>
            <a:endParaRPr lang="en-US" sz="194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34697" y="342976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486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Code Snippet</a:t>
            </a:r>
            <a:endParaRPr lang="en-US" sz="4860" b="1" dirty="0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79FAC50-F7C8-15C7-96D3-FF38C89F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85" y="1344227"/>
            <a:ext cx="5859076" cy="4652812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DB71F77-1DE2-4B03-B689-3D89EA384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839" y="613010"/>
            <a:ext cx="5859076" cy="2648320"/>
          </a:xfrm>
          <a:prstGeom prst="rect">
            <a:avLst/>
          </a:prstGeom>
        </p:spPr>
      </p:pic>
      <p:pic>
        <p:nvPicPr>
          <p:cNvPr id="14" name="Picture 13" descr="A number of numbers on a white background">
            <a:extLst>
              <a:ext uri="{FF2B5EF4-FFF2-40B4-BE49-F238E27FC236}">
                <a16:creationId xmlns:a16="http://schemas.microsoft.com/office/drawing/2014/main" id="{0C8B4D45-221D-9AF5-4DFE-B16735152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899" y="4114800"/>
            <a:ext cx="6134956" cy="2572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ED83CD-8FBB-DDDD-B2B2-91CE23C98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35" y="6205091"/>
            <a:ext cx="3010320" cy="6802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0098" y="2133481"/>
            <a:ext cx="3082885" cy="39638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4505" y="632103"/>
            <a:ext cx="5746433" cy="718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56"/>
              </a:lnSpc>
              <a:buNone/>
            </a:pPr>
            <a:r>
              <a:rPr lang="en-US" sz="4525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Logistic Regression</a:t>
            </a:r>
            <a:endParaRPr lang="en-US" sz="4525" b="1" dirty="0"/>
          </a:p>
        </p:txBody>
      </p:sp>
      <p:sp>
        <p:nvSpPr>
          <p:cNvPr id="7" name="Shape 3"/>
          <p:cNvSpPr/>
          <p:nvPr/>
        </p:nvSpPr>
        <p:spPr>
          <a:xfrm>
            <a:off x="1134904" y="1694974"/>
            <a:ext cx="28694" cy="5903714"/>
          </a:xfrm>
          <a:prstGeom prst="roundRect">
            <a:avLst>
              <a:gd name="adj" fmla="val 144194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1407735" y="2197596"/>
            <a:ext cx="804505" cy="28694"/>
          </a:xfrm>
          <a:prstGeom prst="roundRect">
            <a:avLst>
              <a:gd name="adj" fmla="val 144194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890647" y="1953458"/>
            <a:ext cx="517088" cy="517088"/>
          </a:xfrm>
          <a:prstGeom prst="roundRect">
            <a:avLst>
              <a:gd name="adj" fmla="val 8002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1068288" y="2039541"/>
            <a:ext cx="161687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5"/>
              </a:lnSpc>
              <a:buNone/>
            </a:pPr>
            <a:r>
              <a:rPr lang="en-US" sz="2715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715" dirty="0"/>
          </a:p>
        </p:txBody>
      </p:sp>
      <p:sp>
        <p:nvSpPr>
          <p:cNvPr id="11" name="Text 7"/>
          <p:cNvSpPr/>
          <p:nvPr/>
        </p:nvSpPr>
        <p:spPr>
          <a:xfrm>
            <a:off x="2413397" y="1924764"/>
            <a:ext cx="3084076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8"/>
              </a:lnSpc>
              <a:buNone/>
            </a:pPr>
            <a:r>
              <a:rPr lang="en-US" sz="2262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Probabilistic Approach</a:t>
            </a:r>
            <a:endParaRPr lang="en-US" sz="2262" dirty="0"/>
          </a:p>
        </p:txBody>
      </p:sp>
      <p:sp>
        <p:nvSpPr>
          <p:cNvPr id="12" name="Text 8"/>
          <p:cNvSpPr/>
          <p:nvPr/>
        </p:nvSpPr>
        <p:spPr>
          <a:xfrm>
            <a:off x="2413397" y="2421731"/>
            <a:ext cx="7754898" cy="73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 Regression outputs the probability of an instance belonging to a particular class, rather than a hard classification.</a:t>
            </a:r>
            <a:endParaRPr lang="en-US" sz="1810" dirty="0"/>
          </a:p>
        </p:txBody>
      </p:sp>
      <p:sp>
        <p:nvSpPr>
          <p:cNvPr id="13" name="Shape 9"/>
          <p:cNvSpPr/>
          <p:nvPr/>
        </p:nvSpPr>
        <p:spPr>
          <a:xfrm>
            <a:off x="1407735" y="4119503"/>
            <a:ext cx="804505" cy="28694"/>
          </a:xfrm>
          <a:prstGeom prst="roundRect">
            <a:avLst>
              <a:gd name="adj" fmla="val 144194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890647" y="3875365"/>
            <a:ext cx="517088" cy="517088"/>
          </a:xfrm>
          <a:prstGeom prst="roundRect">
            <a:avLst>
              <a:gd name="adj" fmla="val 8002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1053286" y="3961448"/>
            <a:ext cx="191691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5"/>
              </a:lnSpc>
              <a:buNone/>
            </a:pPr>
            <a:r>
              <a:rPr lang="en-US" sz="2715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715" dirty="0"/>
          </a:p>
        </p:txBody>
      </p:sp>
      <p:sp>
        <p:nvSpPr>
          <p:cNvPr id="16" name="Text 12"/>
          <p:cNvSpPr/>
          <p:nvPr/>
        </p:nvSpPr>
        <p:spPr>
          <a:xfrm>
            <a:off x="2413397" y="3846671"/>
            <a:ext cx="2873216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8"/>
              </a:lnSpc>
              <a:buNone/>
            </a:pPr>
            <a:r>
              <a:rPr lang="en-US" sz="2262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Flexibility</a:t>
            </a:r>
            <a:endParaRPr lang="en-US" sz="2262" dirty="0"/>
          </a:p>
        </p:txBody>
      </p:sp>
      <p:sp>
        <p:nvSpPr>
          <p:cNvPr id="17" name="Text 13"/>
          <p:cNvSpPr/>
          <p:nvPr/>
        </p:nvSpPr>
        <p:spPr>
          <a:xfrm>
            <a:off x="2413397" y="4343638"/>
            <a:ext cx="7754898" cy="73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algorithm can handle a variety of data types, including numerical, categorical, and mixed features.</a:t>
            </a:r>
            <a:endParaRPr lang="en-US" sz="1810" dirty="0"/>
          </a:p>
        </p:txBody>
      </p:sp>
      <p:sp>
        <p:nvSpPr>
          <p:cNvPr id="18" name="Shape 14"/>
          <p:cNvSpPr/>
          <p:nvPr/>
        </p:nvSpPr>
        <p:spPr>
          <a:xfrm>
            <a:off x="1407735" y="6041410"/>
            <a:ext cx="804505" cy="28694"/>
          </a:xfrm>
          <a:prstGeom prst="roundRect">
            <a:avLst>
              <a:gd name="adj" fmla="val 144194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890647" y="5797272"/>
            <a:ext cx="517088" cy="517088"/>
          </a:xfrm>
          <a:prstGeom prst="roundRect">
            <a:avLst>
              <a:gd name="adj" fmla="val 8002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1052334" y="5883354"/>
            <a:ext cx="193715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5"/>
              </a:lnSpc>
              <a:buNone/>
            </a:pPr>
            <a:r>
              <a:rPr lang="en-US" sz="2715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715" dirty="0"/>
          </a:p>
        </p:txBody>
      </p:sp>
      <p:sp>
        <p:nvSpPr>
          <p:cNvPr id="21" name="Text 17"/>
          <p:cNvSpPr/>
          <p:nvPr/>
        </p:nvSpPr>
        <p:spPr>
          <a:xfrm>
            <a:off x="2413397" y="5768578"/>
            <a:ext cx="2873216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8"/>
              </a:lnSpc>
              <a:buNone/>
            </a:pPr>
            <a:r>
              <a:rPr lang="en-US" sz="2262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Interpretability</a:t>
            </a:r>
            <a:endParaRPr lang="en-US" sz="2262" dirty="0"/>
          </a:p>
        </p:txBody>
      </p:sp>
      <p:sp>
        <p:nvSpPr>
          <p:cNvPr id="22" name="Text 18"/>
          <p:cNvSpPr/>
          <p:nvPr/>
        </p:nvSpPr>
        <p:spPr>
          <a:xfrm>
            <a:off x="2413397" y="6265545"/>
            <a:ext cx="7754898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 Regression models provide insights into the relative importance of different features, making it easier to understand the driving factors behind the predictions.</a:t>
            </a:r>
            <a:endParaRPr lang="en-US" sz="18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21466" y="5860252"/>
            <a:ext cx="4651304" cy="1868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10" b="1" kern="1200" dirty="0">
                <a:solidFill>
                  <a:srgbClr val="124E73"/>
                </a:solidFill>
                <a:latin typeface="MuseoModerno"/>
                <a:ea typeface="+mj-ea"/>
                <a:cs typeface="+mj-cs"/>
              </a:rPr>
              <a:t>Code Snippet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1039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466" y="0"/>
            <a:ext cx="13478094" cy="5505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801328" y="6793358"/>
            <a:ext cx="1755648" cy="54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957BCD-E165-C859-2601-E384442D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73" y="436970"/>
            <a:ext cx="5802605" cy="3790652"/>
          </a:xfrm>
          <a:prstGeom prst="rect">
            <a:avLst/>
          </a:prstGeom>
        </p:spPr>
      </p:pic>
      <p:pic>
        <p:nvPicPr>
          <p:cNvPr id="12" name="Picture 11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5D0196E9-D931-5AFA-318A-E38C8DBBC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121" y="3234189"/>
            <a:ext cx="4312577" cy="1844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E388AF-F42B-2E70-6D9A-E8F3B4AF5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974" y="4490772"/>
            <a:ext cx="3132721" cy="244108"/>
          </a:xfrm>
          <a:prstGeom prst="rect">
            <a:avLst/>
          </a:prstGeom>
        </p:spPr>
      </p:pic>
      <p:pic>
        <p:nvPicPr>
          <p:cNvPr id="16" name="Picture 15" descr="A screenshot of a computer code">
            <a:extLst>
              <a:ext uri="{FF2B5EF4-FFF2-40B4-BE49-F238E27FC236}">
                <a16:creationId xmlns:a16="http://schemas.microsoft.com/office/drawing/2014/main" id="{61E83C7E-A372-1E29-BE00-8F3B827AD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724" y="980101"/>
            <a:ext cx="5031340" cy="20605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DDEBB419-64EC-B841-EB8C-6E52ABAA9BCD}"/>
              </a:ext>
            </a:extLst>
          </p:cNvPr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0B623-91B6-4C66-02EB-E3B83BF76713}"/>
              </a:ext>
            </a:extLst>
          </p:cNvPr>
          <p:cNvSpPr txBox="1"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50" b="1" kern="1200" dirty="0">
                <a:solidFill>
                  <a:srgbClr val="122E74"/>
                </a:solidFill>
                <a:latin typeface="MuseoModerno"/>
                <a:ea typeface="+mj-ea"/>
                <a:cs typeface="+mj-cs"/>
              </a:rPr>
              <a:t>Key Difference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964F69-305E-E12B-B1A1-DDF68B425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300694"/>
              </p:ext>
            </p:extLst>
          </p:nvPr>
        </p:nvGraphicFramePr>
        <p:xfrm>
          <a:off x="5732779" y="1952357"/>
          <a:ext cx="8136842" cy="5634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104">
                  <a:extLst>
                    <a:ext uri="{9D8B030D-6E8A-4147-A177-3AD203B41FA5}">
                      <a16:colId xmlns:a16="http://schemas.microsoft.com/office/drawing/2014/main" val="3581417496"/>
                    </a:ext>
                  </a:extLst>
                </a:gridCol>
                <a:gridCol w="1769095">
                  <a:extLst>
                    <a:ext uri="{9D8B030D-6E8A-4147-A177-3AD203B41FA5}">
                      <a16:colId xmlns:a16="http://schemas.microsoft.com/office/drawing/2014/main" val="620476380"/>
                    </a:ext>
                  </a:extLst>
                </a:gridCol>
                <a:gridCol w="1949986">
                  <a:extLst>
                    <a:ext uri="{9D8B030D-6E8A-4147-A177-3AD203B41FA5}">
                      <a16:colId xmlns:a16="http://schemas.microsoft.com/office/drawing/2014/main" val="3269956168"/>
                    </a:ext>
                  </a:extLst>
                </a:gridCol>
                <a:gridCol w="2136657">
                  <a:extLst>
                    <a:ext uri="{9D8B030D-6E8A-4147-A177-3AD203B41FA5}">
                      <a16:colId xmlns:a16="http://schemas.microsoft.com/office/drawing/2014/main" val="3567250235"/>
                    </a:ext>
                  </a:extLst>
                </a:gridCol>
              </a:tblGrid>
              <a:tr h="1376883"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IN" sz="2700" dirty="0">
                        <a:solidFill>
                          <a:schemeClr val="tx1"/>
                        </a:solidFill>
                      </a:endParaRPr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Decision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en-IN" sz="2700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sz="2700" dirty="0"/>
                    </a:p>
                    <a:p>
                      <a:endParaRPr lang="en-IN" sz="2700" dirty="0">
                        <a:solidFill>
                          <a:schemeClr val="tx1"/>
                        </a:solidFill>
                      </a:endParaRPr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en-IN" sz="2700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sz="2700" dirty="0">
                        <a:solidFill>
                          <a:schemeClr val="tx1"/>
                        </a:solidFill>
                      </a:endParaRPr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en-IN" sz="2700" dirty="0">
                        <a:solidFill>
                          <a:schemeClr val="tx1"/>
                        </a:solidFill>
                      </a:endParaRPr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882868"/>
                  </a:ext>
                </a:extLst>
              </a:tr>
              <a:tr h="957600">
                <a:tc>
                  <a:txBody>
                    <a:bodyPr/>
                    <a:lstStyle/>
                    <a:p>
                      <a:r>
                        <a:rPr lang="en-US" sz="2700" dirty="0"/>
                        <a:t>Training Accuracy</a:t>
                      </a:r>
                      <a:endParaRPr lang="en-IN" sz="27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0.77</a:t>
                      </a:r>
                      <a:endParaRPr lang="en-IN" sz="24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0.79</a:t>
                      </a:r>
                      <a:endParaRPr lang="en-IN" sz="27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0.79</a:t>
                      </a:r>
                      <a:endParaRPr lang="en-IN" sz="27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819051"/>
                  </a:ext>
                </a:extLst>
              </a:tr>
              <a:tr h="957600">
                <a:tc>
                  <a:txBody>
                    <a:bodyPr/>
                    <a:lstStyle/>
                    <a:p>
                      <a:r>
                        <a:rPr lang="en-US" sz="2700"/>
                        <a:t>Testing Accuracy</a:t>
                      </a:r>
                      <a:endParaRPr lang="en-IN" sz="270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0.77</a:t>
                      </a:r>
                      <a:endParaRPr lang="en-IN" sz="24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0.79</a:t>
                      </a:r>
                      <a:endParaRPr lang="en-IN" sz="27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0.79</a:t>
                      </a:r>
                      <a:endParaRPr lang="en-IN" sz="27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06350"/>
                  </a:ext>
                </a:extLst>
              </a:tr>
              <a:tr h="548165">
                <a:tc>
                  <a:txBody>
                    <a:bodyPr/>
                    <a:lstStyle/>
                    <a:p>
                      <a:r>
                        <a:rPr lang="en-US" sz="2700"/>
                        <a:t>Precision</a:t>
                      </a:r>
                      <a:endParaRPr lang="en-IN" sz="270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0.68</a:t>
                      </a:r>
                    </a:p>
                    <a:p>
                      <a:endParaRPr lang="en-IN" sz="27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(0) 0.82</a:t>
                      </a:r>
                    </a:p>
                    <a:p>
                      <a:r>
                        <a:rPr lang="en-US" sz="2400" dirty="0"/>
                        <a:t>(1) 0.72</a:t>
                      </a:r>
                      <a:endParaRPr lang="en-IN" sz="24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(0) 0.82</a:t>
                      </a:r>
                    </a:p>
                    <a:p>
                      <a:r>
                        <a:rPr lang="en-US" sz="2700" dirty="0"/>
                        <a:t>(1) 0.71</a:t>
                      </a:r>
                      <a:endParaRPr lang="en-IN" sz="27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685167"/>
                  </a:ext>
                </a:extLst>
              </a:tr>
              <a:tr h="548165">
                <a:tc>
                  <a:txBody>
                    <a:bodyPr/>
                    <a:lstStyle/>
                    <a:p>
                      <a:r>
                        <a:rPr lang="en-US" sz="2700"/>
                        <a:t>Recall</a:t>
                      </a:r>
                      <a:endParaRPr lang="en-IN" sz="270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</a:t>
                      </a:r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(0) 0.89</a:t>
                      </a:r>
                    </a:p>
                    <a:p>
                      <a:r>
                        <a:rPr lang="en-US" sz="2700" dirty="0"/>
                        <a:t>(1) 0.59</a:t>
                      </a:r>
                      <a:endParaRPr lang="en-IN" sz="27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(0) 0.89</a:t>
                      </a:r>
                    </a:p>
                    <a:p>
                      <a:r>
                        <a:rPr lang="en-US" sz="2700" dirty="0"/>
                        <a:t>(1) 0.58</a:t>
                      </a:r>
                      <a:endParaRPr lang="en-IN" sz="2700" dirty="0"/>
                    </a:p>
                  </a:txBody>
                  <a:tcPr marL="139422" marR="139422" marT="69711" marB="69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370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68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106" y="627936"/>
            <a:ext cx="4934069" cy="69736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072" y="607933"/>
            <a:ext cx="7963303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Model Evaluation and Validation</a:t>
            </a:r>
            <a:endParaRPr lang="en-US" sz="4349" b="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2319933"/>
            <a:ext cx="1104543" cy="1767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967" y="25407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Cross-Validation</a:t>
            </a:r>
            <a:endParaRPr lang="en-US" sz="2174" dirty="0"/>
          </a:p>
        </p:txBody>
      </p:sp>
      <p:sp>
        <p:nvSpPr>
          <p:cNvPr id="9" name="Text 4"/>
          <p:cNvSpPr/>
          <p:nvPr/>
        </p:nvSpPr>
        <p:spPr>
          <a:xfrm>
            <a:off x="2208967" y="301835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 model performance on multiple training and testing splits to ensure robustness.</a:t>
            </a:r>
            <a:endParaRPr lang="en-US" sz="173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087178"/>
            <a:ext cx="1104543" cy="17672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967" y="4308038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Metrics Evaluation</a:t>
            </a:r>
            <a:endParaRPr lang="en-US" sz="2174" dirty="0"/>
          </a:p>
        </p:txBody>
      </p:sp>
      <p:sp>
        <p:nvSpPr>
          <p:cNvPr id="12" name="Text 6"/>
          <p:cNvSpPr/>
          <p:nvPr/>
        </p:nvSpPr>
        <p:spPr>
          <a:xfrm>
            <a:off x="22089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 the model's accuracy, precision, recall, and F1-score to determine its effectiveness.</a:t>
            </a:r>
            <a:endParaRPr lang="en-US" sz="173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5854422"/>
            <a:ext cx="1104543" cy="17672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967" y="6075283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Holdout Testing</a:t>
            </a:r>
            <a:endParaRPr lang="en-US" sz="2174" dirty="0"/>
          </a:p>
        </p:txBody>
      </p:sp>
      <p:sp>
        <p:nvSpPr>
          <p:cNvPr id="15" name="Text 8"/>
          <p:cNvSpPr/>
          <p:nvPr/>
        </p:nvSpPr>
        <p:spPr>
          <a:xfrm>
            <a:off x="22089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the model's generalization capability on an unseen, independent dataset.</a:t>
            </a:r>
            <a:endParaRPr lang="en-US" sz="1739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64037" y="1079778"/>
            <a:ext cx="703266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Hyperparameter Tuning</a:t>
            </a:r>
            <a:endParaRPr lang="en-US" sz="486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21587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03562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Grid Search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569506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Systematically explore a predefined set of hyperparameters to find the optimal configuration.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221587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03562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Random Search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5288161" y="5569506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Randomly sample hyperparameter values within a specified range to identify the best model.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221587"/>
            <a:ext cx="4053959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035629"/>
            <a:ext cx="346233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Bayesian Optimization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9712404" y="5569506"/>
            <a:ext cx="405395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 probabilistic model to intelligently navigate the hyperparameter space and converge on the optimal settings.</a:t>
            </a:r>
            <a:endParaRPr lang="en-US" sz="194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21466" y="5860252"/>
            <a:ext cx="4651304" cy="1868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10" b="1" kern="1200" dirty="0">
                <a:solidFill>
                  <a:srgbClr val="124E73"/>
                </a:solidFill>
                <a:latin typeface="MuseoModerno"/>
                <a:ea typeface="+mj-ea"/>
                <a:cs typeface="+mj-cs"/>
              </a:rPr>
              <a:t>Code Snippet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1039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466" y="0"/>
            <a:ext cx="13478094" cy="5505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801328" y="6793358"/>
            <a:ext cx="1755648" cy="54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674701" y="2503265"/>
            <a:ext cx="5919919" cy="3802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25A5608-E48E-81F3-D285-73A100FE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52" y="530986"/>
            <a:ext cx="6804947" cy="4391638"/>
          </a:xfrm>
          <a:prstGeom prst="rect">
            <a:avLst/>
          </a:prstGeom>
        </p:spPr>
      </p:pic>
      <p:pic>
        <p:nvPicPr>
          <p:cNvPr id="20" name="Picture 19" descr="A screenshot of a computer code">
            <a:extLst>
              <a:ext uri="{FF2B5EF4-FFF2-40B4-BE49-F238E27FC236}">
                <a16:creationId xmlns:a16="http://schemas.microsoft.com/office/drawing/2014/main" id="{5738C8A4-A8B6-563E-20AF-D3B71881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91" y="1657472"/>
            <a:ext cx="5919920" cy="14861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D2FF911-D68E-86C3-78F6-BAC0495C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79" y="2743106"/>
            <a:ext cx="2909104" cy="17979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E9E5DF-D71D-7528-B233-53308E91A781}"/>
              </a:ext>
            </a:extLst>
          </p:cNvPr>
          <p:cNvSpPr txBox="1"/>
          <p:nvPr/>
        </p:nvSpPr>
        <p:spPr>
          <a:xfrm>
            <a:off x="1314494" y="5381832"/>
            <a:ext cx="354492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9224">
              <a:lnSpc>
                <a:spcPts val="2208"/>
              </a:lnSpc>
            </a:pPr>
            <a:r>
              <a:rPr lang="en-US" sz="1940" kern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+mn-cs"/>
              </a:rPr>
              <a:t>Support Vector Machines (SVMs) use a geometric</a:t>
            </a:r>
          </a:p>
          <a:p>
            <a:pPr defTabSz="649224">
              <a:lnSpc>
                <a:spcPts val="2208"/>
              </a:lnSpc>
            </a:pPr>
            <a:r>
              <a:rPr lang="en-US" sz="1940" kern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+mn-cs"/>
              </a:rPr>
              <a:t> approach to find the optimal hyperplane that separates different classes with the maximum margin.</a:t>
            </a:r>
            <a:endParaRPr lang="en-US" sz="1940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E05A766D-9D78-C046-ACB5-AC791B8D2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92" y="2528427"/>
            <a:ext cx="3189972" cy="21661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A9F24C-3FA1-3F5B-8D48-26BBE4414237}"/>
              </a:ext>
            </a:extLst>
          </p:cNvPr>
          <p:cNvSpPr txBox="1"/>
          <p:nvPr/>
        </p:nvSpPr>
        <p:spPr>
          <a:xfrm>
            <a:off x="5352847" y="5284790"/>
            <a:ext cx="392470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9224">
              <a:lnSpc>
                <a:spcPts val="2208"/>
              </a:lnSpc>
              <a:defRPr/>
            </a:pPr>
            <a:r>
              <a:rPr lang="en-US" sz="1940" kern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+mn-cs"/>
              </a:rPr>
              <a:t>The kernel trick allows SVMs to handle</a:t>
            </a:r>
          </a:p>
          <a:p>
            <a:pPr defTabSz="649224">
              <a:lnSpc>
                <a:spcPts val="2208"/>
              </a:lnSpc>
              <a:defRPr/>
            </a:pPr>
            <a:r>
              <a:rPr lang="en-US" sz="1940" kern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+mn-cs"/>
              </a:rPr>
              <a:t> non-linear decision boundaries by mapping the data to a higher dimensional space where it becomes linearly separable.</a:t>
            </a:r>
            <a:endParaRPr kumimoji="0" lang="en-US" sz="19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FADF1D9F-E4A6-A300-D493-A9AE4DD8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433" y="2694048"/>
            <a:ext cx="2909189" cy="17979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315EDA-847E-0D14-F926-08168DCEAFE0}"/>
              </a:ext>
            </a:extLst>
          </p:cNvPr>
          <p:cNvSpPr txBox="1"/>
          <p:nvPr/>
        </p:nvSpPr>
        <p:spPr>
          <a:xfrm>
            <a:off x="10669670" y="4694573"/>
            <a:ext cx="5249511" cy="386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9224">
              <a:lnSpc>
                <a:spcPts val="2157"/>
              </a:lnSpc>
              <a:defRPr/>
            </a:pPr>
            <a:r>
              <a:rPr lang="en-US" sz="2430" kern="120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+mn-cs"/>
              </a:rPr>
              <a:t>Regularization</a:t>
            </a:r>
            <a:endParaRPr kumimoji="0" lang="en-US" sz="243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C6519D-C662-2E5A-886B-73F14203B732}"/>
              </a:ext>
            </a:extLst>
          </p:cNvPr>
          <p:cNvSpPr txBox="1"/>
          <p:nvPr/>
        </p:nvSpPr>
        <p:spPr>
          <a:xfrm>
            <a:off x="9766300" y="5360797"/>
            <a:ext cx="4521199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9224">
              <a:lnSpc>
                <a:spcPts val="2208"/>
              </a:lnSpc>
              <a:defRPr/>
            </a:pPr>
            <a:r>
              <a:rPr lang="en-US" sz="1940" kern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+mn-cs"/>
              </a:rPr>
              <a:t>Regularization techniques like C-parameter and gamma help SVMs balance model complexity and generalization, preventing overfitting.</a:t>
            </a:r>
            <a:endParaRPr kumimoji="0" lang="en-US" sz="19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1D122-9A36-910D-EF9B-CC6E0CA27C0F}"/>
              </a:ext>
            </a:extLst>
          </p:cNvPr>
          <p:cNvSpPr txBox="1"/>
          <p:nvPr/>
        </p:nvSpPr>
        <p:spPr>
          <a:xfrm>
            <a:off x="1314494" y="4807736"/>
            <a:ext cx="79629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3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30" b="0" i="0" u="none" strike="noStrike" kern="1200" cap="none" spc="0" normalizeH="0" baseline="0" noProof="0" dirty="0">
                <a:ln>
                  <a:noFill/>
                </a:ln>
                <a:solidFill>
                  <a:srgbClr val="2B4150"/>
                </a:solidFill>
                <a:effectLst/>
                <a:uLnTx/>
                <a:uFillTx/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Geometric Approach</a:t>
            </a:r>
            <a:endParaRPr kumimoji="0" lang="en-US" sz="243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FAC5D4-FE8F-74F3-B8A4-DCF1BB4BB3FC}"/>
              </a:ext>
            </a:extLst>
          </p:cNvPr>
          <p:cNvSpPr txBox="1"/>
          <p:nvPr/>
        </p:nvSpPr>
        <p:spPr>
          <a:xfrm>
            <a:off x="6121329" y="4812093"/>
            <a:ext cx="79629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3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30" b="0" i="0" u="none" strike="noStrike" kern="1200" cap="none" spc="0" normalizeH="0" baseline="0" noProof="0" dirty="0">
                <a:ln>
                  <a:noFill/>
                </a:ln>
                <a:solidFill>
                  <a:srgbClr val="2B4150"/>
                </a:solidFill>
                <a:effectLst/>
                <a:uLnTx/>
                <a:uFillTx/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Kernel Trick</a:t>
            </a:r>
            <a:endParaRPr kumimoji="0" lang="en-US" sz="243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5C1B4C-8F40-389F-0F08-5C86AFC0D790}"/>
              </a:ext>
            </a:extLst>
          </p:cNvPr>
          <p:cNvSpPr txBox="1"/>
          <p:nvPr/>
        </p:nvSpPr>
        <p:spPr>
          <a:xfrm>
            <a:off x="1314494" y="1257828"/>
            <a:ext cx="8984428" cy="902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124E73"/>
                </a:solidFill>
                <a:effectLst/>
                <a:uLnTx/>
                <a:uFillTx/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Support Vector Machine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29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121490" y="2427732"/>
            <a:ext cx="2963549" cy="3415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10" b="1" kern="1200" dirty="0">
                <a:solidFill>
                  <a:srgbClr val="124E73"/>
                </a:solidFill>
                <a:latin typeface="MuseoModerno"/>
                <a:ea typeface="+mj-ea"/>
                <a:cs typeface="+mj-cs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20768" y="-992680"/>
            <a:ext cx="2058574" cy="1030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502" y="797169"/>
            <a:ext cx="9699158" cy="672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540536" y="4070516"/>
            <a:ext cx="2062886" cy="182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81F138-26B9-BAFC-AEDF-8D0A5D90F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970719"/>
              </p:ext>
            </p:extLst>
          </p:nvPr>
        </p:nvGraphicFramePr>
        <p:xfrm>
          <a:off x="654285" y="1687902"/>
          <a:ext cx="9129965" cy="621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732">
                  <a:extLst>
                    <a:ext uri="{9D8B030D-6E8A-4147-A177-3AD203B41FA5}">
                      <a16:colId xmlns:a16="http://schemas.microsoft.com/office/drawing/2014/main" val="247432776"/>
                    </a:ext>
                  </a:extLst>
                </a:gridCol>
                <a:gridCol w="4089233">
                  <a:extLst>
                    <a:ext uri="{9D8B030D-6E8A-4147-A177-3AD203B41FA5}">
                      <a16:colId xmlns:a16="http://schemas.microsoft.com/office/drawing/2014/main" val="4680368"/>
                    </a:ext>
                  </a:extLst>
                </a:gridCol>
              </a:tblGrid>
              <a:tr h="1178974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1. About Telecom Churn Prediction</a:t>
                      </a:r>
                      <a:endParaRPr lang="en-IN" sz="3100" dirty="0">
                        <a:solidFill>
                          <a:schemeClr val="tx1"/>
                        </a:solidFill>
                      </a:endParaRPr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6. ML Model Building</a:t>
                      </a:r>
                      <a:endParaRPr kumimoji="0" lang="en-IN" sz="3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3100" dirty="0">
                        <a:solidFill>
                          <a:schemeClr val="tx1"/>
                        </a:solidFill>
                      </a:endParaRPr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434056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sz="3100" b="1" dirty="0"/>
                        <a:t>2. Our Mission And Vision</a:t>
                      </a:r>
                      <a:endParaRPr lang="en-IN" sz="3100" b="1" dirty="0"/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b="1" dirty="0"/>
                        <a:t>7. Model Evaluation And Validation </a:t>
                      </a:r>
                      <a:endParaRPr lang="en-IN" sz="3100" b="1" dirty="0"/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96560"/>
                  </a:ext>
                </a:extLst>
              </a:tr>
              <a:tr h="1178974">
                <a:tc>
                  <a:txBody>
                    <a:bodyPr/>
                    <a:lstStyle/>
                    <a:p>
                      <a:r>
                        <a:rPr lang="en-US" sz="3100" b="1" dirty="0"/>
                        <a:t>3. Our Goals</a:t>
                      </a:r>
                      <a:endParaRPr lang="en-IN" sz="3100" b="1" dirty="0"/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b="1" dirty="0"/>
                        <a:t>8. Hyperparameter Tunning</a:t>
                      </a:r>
                      <a:endParaRPr lang="en-IN" sz="3100" b="1" dirty="0"/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47607"/>
                  </a:ext>
                </a:extLst>
              </a:tr>
              <a:tr h="1178974">
                <a:tc>
                  <a:txBody>
                    <a:bodyPr/>
                    <a:lstStyle/>
                    <a:p>
                      <a:r>
                        <a:rPr lang="en-US" sz="3100" b="1" dirty="0"/>
                        <a:t>4. Key Challenges</a:t>
                      </a:r>
                      <a:endParaRPr lang="en-IN" sz="3100" b="1" dirty="0"/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b="1" dirty="0"/>
                        <a:t>9. SVM &amp; Confusion        Matrix</a:t>
                      </a:r>
                      <a:endParaRPr lang="en-IN" sz="3100" b="1" dirty="0"/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845895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5. Data Cleaning &amp;Preprocessing</a:t>
                      </a:r>
                      <a:endParaRPr kumimoji="0" lang="en-IN" sz="3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3100" b="1" dirty="0"/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b="1" dirty="0"/>
                        <a:t>10. Conclusion</a:t>
                      </a:r>
                      <a:endParaRPr lang="en-IN" sz="3100" b="1" dirty="0"/>
                    </a:p>
                  </a:txBody>
                  <a:tcPr marL="159321" marR="159321" marT="79660" marB="79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4888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BDE834A3-3754-C3A4-2674-CC9059FA0A9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pPr marL="0" indent="0">
              <a:lnSpc>
                <a:spcPts val="6075"/>
              </a:lnSpc>
              <a:buNone/>
            </a:pP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0F7A-31E7-2FFA-8B45-22FFA70B171F}"/>
              </a:ext>
            </a:extLst>
          </p:cNvPr>
          <p:cNvSpPr txBox="1"/>
          <p:nvPr/>
        </p:nvSpPr>
        <p:spPr>
          <a:xfrm>
            <a:off x="876300" y="1587500"/>
            <a:ext cx="4178300" cy="144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B86FB-895F-E311-3865-3E540BB2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19" y="1736739"/>
            <a:ext cx="4072481" cy="1298561"/>
          </a:xfrm>
          <a:prstGeom prst="rect">
            <a:avLst/>
          </a:prstGeom>
        </p:spPr>
      </p:pic>
      <p:sp>
        <p:nvSpPr>
          <p:cNvPr id="8" name="Shape 4">
            <a:extLst>
              <a:ext uri="{FF2B5EF4-FFF2-40B4-BE49-F238E27FC236}">
                <a16:creationId xmlns:a16="http://schemas.microsoft.com/office/drawing/2014/main" id="{EA6324B6-41DA-3265-F0D1-5C28992FC6E6}"/>
              </a:ext>
            </a:extLst>
          </p:cNvPr>
          <p:cNvSpPr/>
          <p:nvPr/>
        </p:nvSpPr>
        <p:spPr>
          <a:xfrm>
            <a:off x="879277" y="3060978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1C27E763-52E0-F365-7AE7-8ACD78FFB57F}"/>
              </a:ext>
            </a:extLst>
          </p:cNvPr>
          <p:cNvSpPr/>
          <p:nvPr/>
        </p:nvSpPr>
        <p:spPr>
          <a:xfrm>
            <a:off x="879277" y="3767495"/>
            <a:ext cx="12871847" cy="26662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5B1E54D6-9A42-1CB0-C590-69EC47D8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3" y="3971053"/>
            <a:ext cx="5308044" cy="219884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84744D2-280B-8989-FB3F-773FE282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893067"/>
            <a:ext cx="5938480" cy="23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D6650146-7C85-5B12-66EC-305FC6C48C45}"/>
              </a:ext>
            </a:extLst>
          </p:cNvPr>
          <p:cNvSpPr/>
          <p:nvPr/>
        </p:nvSpPr>
        <p:spPr>
          <a:xfrm>
            <a:off x="0" y="0"/>
            <a:ext cx="14630400" cy="8380214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05EBA-691B-C82A-1964-E3A74D87E805}"/>
              </a:ext>
            </a:extLst>
          </p:cNvPr>
          <p:cNvSpPr txBox="1"/>
          <p:nvPr/>
        </p:nvSpPr>
        <p:spPr>
          <a:xfrm>
            <a:off x="1422400" y="762000"/>
            <a:ext cx="11188700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26" b="0" i="0" u="none" strike="noStrike" kern="1200" cap="none" spc="0" normalizeH="0" baseline="0" noProof="0" dirty="0">
                <a:ln>
                  <a:noFill/>
                </a:ln>
                <a:solidFill>
                  <a:srgbClr val="124E73"/>
                </a:solidFill>
                <a:effectLst/>
                <a:uLnTx/>
                <a:uFillTx/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Leveraging the Power of the Confusion Matrix</a:t>
            </a:r>
            <a:endParaRPr kumimoji="0" lang="en-US" sz="412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2CD39CF-F864-8DBC-C83E-C61EC9ED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61" y="2305763"/>
            <a:ext cx="5568077" cy="3441263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342CA0C-69BA-889A-0A5C-DC34F6C8D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3" y="2305764"/>
            <a:ext cx="5568077" cy="3441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5C8D8-E3A3-D87A-6455-E231724D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666" y="5693727"/>
            <a:ext cx="2694666" cy="560881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EBFC271A-DF1F-15D8-15DA-DBF6AD8CC150}"/>
              </a:ext>
            </a:extLst>
          </p:cNvPr>
          <p:cNvSpPr/>
          <p:nvPr/>
        </p:nvSpPr>
        <p:spPr>
          <a:xfrm>
            <a:off x="1589961" y="6462236"/>
            <a:ext cx="5568077" cy="13415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1"/>
              </a:lnSpc>
              <a:buNone/>
            </a:pPr>
            <a:r>
              <a:rPr lang="en-US" sz="165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confusion matrix is a visual tool that provides a comprehensive evaluation of the model's predictive performance, including accuracy, precision, recall, and F1-score.</a:t>
            </a:r>
            <a:endParaRPr lang="en-US" sz="1651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2D75698-4C33-1ADE-F310-50EC5E74C7BB}"/>
              </a:ext>
            </a:extLst>
          </p:cNvPr>
          <p:cNvSpPr/>
          <p:nvPr/>
        </p:nvSpPr>
        <p:spPr>
          <a:xfrm>
            <a:off x="7472363" y="6008965"/>
            <a:ext cx="4020264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206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Insights from Confusion Matrix</a:t>
            </a:r>
            <a:endParaRPr lang="en-US" sz="2063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6E2DD8C-5944-CEDE-0AA7-6F9152B462D0}"/>
              </a:ext>
            </a:extLst>
          </p:cNvPr>
          <p:cNvSpPr/>
          <p:nvPr/>
        </p:nvSpPr>
        <p:spPr>
          <a:xfrm>
            <a:off x="7472363" y="6462236"/>
            <a:ext cx="5568077" cy="10061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1"/>
              </a:lnSpc>
              <a:buNone/>
            </a:pPr>
            <a:r>
              <a:rPr lang="en-US" sz="165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confusion matrix helps identify areas for improvement, such as false positives or false negatives, to enhance the overall model performance.</a:t>
            </a:r>
            <a:endParaRPr lang="en-US" sz="1651" dirty="0"/>
          </a:p>
        </p:txBody>
      </p:sp>
    </p:spTree>
    <p:extLst>
      <p:ext uri="{BB962C8B-B14F-4D97-AF65-F5344CB8AC3E}">
        <p14:creationId xmlns:p14="http://schemas.microsoft.com/office/powerpoint/2010/main" val="3297125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42102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61655" y="676989"/>
            <a:ext cx="6155055" cy="7693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58"/>
              </a:lnSpc>
              <a:buNone/>
            </a:pPr>
            <a:r>
              <a:rPr lang="en-US" sz="4847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Code snippet</a:t>
            </a:r>
            <a:endParaRPr lang="en-US" sz="4847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96" y="2092523"/>
            <a:ext cx="6153269" cy="45802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3096" y="6949678"/>
            <a:ext cx="6153269" cy="393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2"/>
              </a:lnSpc>
              <a:buNone/>
            </a:pPr>
            <a:endParaRPr lang="en-US" sz="1939" dirty="0"/>
          </a:p>
        </p:txBody>
      </p:sp>
      <p:pic>
        <p:nvPicPr>
          <p:cNvPr id="9" name="Picture 8" descr="A blue and white chart&#10;&#10;Description automatically generated">
            <a:extLst>
              <a:ext uri="{FF2B5EF4-FFF2-40B4-BE49-F238E27FC236}">
                <a16:creationId xmlns:a16="http://schemas.microsoft.com/office/drawing/2014/main" id="{8289248E-007B-F773-32EB-63AC48C90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74" y="2092523"/>
            <a:ext cx="5480815" cy="45802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463" y="2692360"/>
            <a:ext cx="4943475" cy="28466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857" y="597098"/>
            <a:ext cx="7624286" cy="13568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Conclusion and Future Considerations</a:t>
            </a:r>
            <a:endParaRPr lang="en-US" sz="4274" b="1" dirty="0"/>
          </a:p>
        </p:txBody>
      </p:sp>
      <p:sp>
        <p:nvSpPr>
          <p:cNvPr id="7" name="Shape 3"/>
          <p:cNvSpPr/>
          <p:nvPr/>
        </p:nvSpPr>
        <p:spPr>
          <a:xfrm>
            <a:off x="759857" y="2523768"/>
            <a:ext cx="488513" cy="488513"/>
          </a:xfrm>
          <a:prstGeom prst="roundRect">
            <a:avLst>
              <a:gd name="adj" fmla="val 8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927735" y="2605088"/>
            <a:ext cx="152757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565" dirty="0"/>
          </a:p>
        </p:txBody>
      </p:sp>
      <p:sp>
        <p:nvSpPr>
          <p:cNvPr id="9" name="Text 5"/>
          <p:cNvSpPr/>
          <p:nvPr/>
        </p:nvSpPr>
        <p:spPr>
          <a:xfrm>
            <a:off x="1465421" y="2523768"/>
            <a:ext cx="3292793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Effective Churn Prediction</a:t>
            </a:r>
            <a:endParaRPr lang="en-US" sz="2137" dirty="0"/>
          </a:p>
        </p:txBody>
      </p:sp>
      <p:sp>
        <p:nvSpPr>
          <p:cNvPr id="10" name="Text 6"/>
          <p:cNvSpPr/>
          <p:nvPr/>
        </p:nvSpPr>
        <p:spPr>
          <a:xfrm>
            <a:off x="1465421" y="2993350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developed model demonstrates a robust and accurate approach to predicting customer churn in the telecom industry.</a:t>
            </a:r>
            <a:endParaRPr lang="en-US" sz="1710" dirty="0"/>
          </a:p>
        </p:txBody>
      </p:sp>
      <p:sp>
        <p:nvSpPr>
          <p:cNvPr id="11" name="Shape 7"/>
          <p:cNvSpPr/>
          <p:nvPr/>
        </p:nvSpPr>
        <p:spPr>
          <a:xfrm>
            <a:off x="759857" y="4149447"/>
            <a:ext cx="488513" cy="488513"/>
          </a:xfrm>
          <a:prstGeom prst="roundRect">
            <a:avLst>
              <a:gd name="adj" fmla="val 8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913567" y="4230767"/>
            <a:ext cx="181094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565" dirty="0"/>
          </a:p>
        </p:txBody>
      </p:sp>
      <p:sp>
        <p:nvSpPr>
          <p:cNvPr id="13" name="Text 9"/>
          <p:cNvSpPr/>
          <p:nvPr/>
        </p:nvSpPr>
        <p:spPr>
          <a:xfrm>
            <a:off x="1465421" y="4149447"/>
            <a:ext cx="2940844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Ongoing Optimization</a:t>
            </a:r>
            <a:endParaRPr lang="en-US" sz="2137" dirty="0"/>
          </a:p>
        </p:txBody>
      </p:sp>
      <p:sp>
        <p:nvSpPr>
          <p:cNvPr id="14" name="Text 10"/>
          <p:cNvSpPr/>
          <p:nvPr/>
        </p:nvSpPr>
        <p:spPr>
          <a:xfrm>
            <a:off x="1465421" y="4619030"/>
            <a:ext cx="6918722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monitoring, model updates, and incorporation of new data sources will ensure the sustained accuracy and relevance of the churn prediction solution.</a:t>
            </a:r>
            <a:endParaRPr lang="en-US" sz="1710" dirty="0"/>
          </a:p>
        </p:txBody>
      </p:sp>
      <p:sp>
        <p:nvSpPr>
          <p:cNvPr id="15" name="Shape 11"/>
          <p:cNvSpPr/>
          <p:nvPr/>
        </p:nvSpPr>
        <p:spPr>
          <a:xfrm>
            <a:off x="759857" y="6122551"/>
            <a:ext cx="488513" cy="488513"/>
          </a:xfrm>
          <a:prstGeom prst="roundRect">
            <a:avLst>
              <a:gd name="adj" fmla="val 8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912495" y="6203871"/>
            <a:ext cx="18311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565" dirty="0"/>
          </a:p>
        </p:txBody>
      </p:sp>
      <p:sp>
        <p:nvSpPr>
          <p:cNvPr id="17" name="Text 13"/>
          <p:cNvSpPr/>
          <p:nvPr/>
        </p:nvSpPr>
        <p:spPr>
          <a:xfrm>
            <a:off x="1465421" y="6122551"/>
            <a:ext cx="3008948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Expanding Capabilities</a:t>
            </a:r>
            <a:endParaRPr lang="en-US" sz="2137" dirty="0"/>
          </a:p>
        </p:txBody>
      </p:sp>
      <p:sp>
        <p:nvSpPr>
          <p:cNvPr id="18" name="Text 14"/>
          <p:cNvSpPr/>
          <p:nvPr/>
        </p:nvSpPr>
        <p:spPr>
          <a:xfrm>
            <a:off x="1465421" y="6592133"/>
            <a:ext cx="6918722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Exploring advanced techniques like deep learning and leveraging external data sources can further enhance the predictive capabilities and uncover deeper insights.</a:t>
            </a:r>
            <a:endParaRPr lang="en-US" sz="17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About Telecom Churn Prediction</a:t>
            </a:r>
            <a:endParaRPr lang="en-US" sz="6707" b="1" dirty="0"/>
          </a:p>
        </p:txBody>
      </p:sp>
      <p:sp>
        <p:nvSpPr>
          <p:cNvPr id="7" name="Text 3"/>
          <p:cNvSpPr/>
          <p:nvPr/>
        </p:nvSpPr>
        <p:spPr>
          <a:xfrm>
            <a:off x="63504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Telecom churn prediction is a critical task for companies to identify customers at risk of leaving and take proactive measures to retain them. This presentation will cover the process of building a predictive model to anticipate and prevent customer churn.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6350437" y="609600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6103620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68716" y="6077545"/>
            <a:ext cx="219360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22034"/>
            <a:ext cx="14630400" cy="8382953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914" y="655201"/>
            <a:ext cx="6742271" cy="74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3"/>
              </a:lnSpc>
              <a:buNone/>
            </a:pPr>
            <a:r>
              <a:rPr lang="en-US" sz="671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Our Mission and Vision</a:t>
            </a:r>
            <a:endParaRPr lang="en-US" sz="671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4" y="1876187"/>
            <a:ext cx="6302573" cy="38952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914" y="6069211"/>
            <a:ext cx="2978468" cy="372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2"/>
              </a:lnSpc>
              <a:buNone/>
            </a:pPr>
            <a:r>
              <a:rPr lang="en-US" sz="2345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Mission</a:t>
            </a:r>
            <a:endParaRPr lang="en-US" sz="2345" b="1" dirty="0"/>
          </a:p>
        </p:txBody>
      </p:sp>
      <p:sp>
        <p:nvSpPr>
          <p:cNvPr id="7" name="Text 4"/>
          <p:cNvSpPr/>
          <p:nvPr/>
        </p:nvSpPr>
        <p:spPr>
          <a:xfrm>
            <a:off x="833914" y="6584394"/>
            <a:ext cx="6302573" cy="1143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2"/>
              </a:lnSpc>
              <a:buNone/>
            </a:pPr>
            <a:r>
              <a:rPr lang="en-US" sz="187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develop an accurate and reliable churn prediction model that empowers our telecom clients to make data-driven decisions and improve customer retention.</a:t>
            </a:r>
            <a:endParaRPr lang="en-US" sz="187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4" y="1876187"/>
            <a:ext cx="6302693" cy="38952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93794" y="6069211"/>
            <a:ext cx="2978468" cy="372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2"/>
              </a:lnSpc>
              <a:buNone/>
            </a:pPr>
            <a:r>
              <a:rPr lang="en-US" sz="2345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Vision</a:t>
            </a:r>
            <a:endParaRPr lang="en-US" sz="2345" b="1" dirty="0"/>
          </a:p>
        </p:txBody>
      </p:sp>
      <p:sp>
        <p:nvSpPr>
          <p:cNvPr id="10" name="Text 6"/>
          <p:cNvSpPr/>
          <p:nvPr/>
        </p:nvSpPr>
        <p:spPr>
          <a:xfrm>
            <a:off x="7493794" y="6584394"/>
            <a:ext cx="6302693" cy="1143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2"/>
              </a:lnSpc>
              <a:buNone/>
            </a:pPr>
            <a:r>
              <a:rPr lang="en-US" sz="187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be the leading provider of predictive analytics solutions that transform the telecom industry and redefine the customer experience.</a:t>
            </a:r>
            <a:endParaRPr lang="en-US" sz="187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314015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43689" y="641509"/>
            <a:ext cx="5831919" cy="7289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40"/>
              </a:lnSpc>
              <a:buNone/>
            </a:pPr>
            <a:r>
              <a:rPr lang="en-US" sz="671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Our Goals</a:t>
            </a:r>
            <a:endParaRPr lang="en-US" sz="671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89" y="1720215"/>
            <a:ext cx="2923342" cy="18066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3689" y="3818453"/>
            <a:ext cx="2923342" cy="7289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0"/>
              </a:lnSpc>
              <a:buNone/>
            </a:pPr>
            <a:r>
              <a:rPr lang="en-US" sz="2296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Increase Retention Rates</a:t>
            </a:r>
            <a:endParaRPr lang="en-US" sz="2296" b="1" dirty="0"/>
          </a:p>
        </p:txBody>
      </p:sp>
      <p:sp>
        <p:nvSpPr>
          <p:cNvPr id="7" name="Text 4"/>
          <p:cNvSpPr/>
          <p:nvPr/>
        </p:nvSpPr>
        <p:spPr>
          <a:xfrm>
            <a:off x="943689" y="4687253"/>
            <a:ext cx="2923342" cy="1865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9"/>
              </a:lnSpc>
              <a:buNone/>
            </a:pPr>
            <a:r>
              <a:rPr lang="en-US" sz="183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customer churn by accurately identifying high-risk accounts and implementing effective retention strategies.</a:t>
            </a:r>
            <a:endParaRPr lang="en-US" sz="1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837" y="1720215"/>
            <a:ext cx="2923342" cy="18066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16837" y="3818453"/>
            <a:ext cx="2923342" cy="7289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0"/>
              </a:lnSpc>
              <a:buNone/>
            </a:pPr>
            <a:r>
              <a:rPr lang="en-US" sz="2296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Enhance Customer Satisfaction</a:t>
            </a:r>
            <a:endParaRPr lang="en-US" sz="2296" b="1" dirty="0"/>
          </a:p>
        </p:txBody>
      </p:sp>
      <p:sp>
        <p:nvSpPr>
          <p:cNvPr id="10" name="Text 6"/>
          <p:cNvSpPr/>
          <p:nvPr/>
        </p:nvSpPr>
        <p:spPr>
          <a:xfrm>
            <a:off x="4216837" y="4687253"/>
            <a:ext cx="2923342" cy="14925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9"/>
              </a:lnSpc>
              <a:buNone/>
            </a:pPr>
            <a:r>
              <a:rPr lang="en-US" sz="183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predictive insights to proactively address customer needs and improve overall satisfaction.</a:t>
            </a:r>
            <a:endParaRPr lang="en-US" sz="183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984" y="1720215"/>
            <a:ext cx="2923342" cy="18066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9984" y="3818453"/>
            <a:ext cx="2923342" cy="7289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0"/>
              </a:lnSpc>
              <a:buNone/>
            </a:pPr>
            <a:r>
              <a:rPr lang="en-US" sz="2296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Drive Business Growth</a:t>
            </a:r>
            <a:endParaRPr lang="en-US" sz="2296" b="1" dirty="0"/>
          </a:p>
        </p:txBody>
      </p:sp>
      <p:sp>
        <p:nvSpPr>
          <p:cNvPr id="13" name="Text 8"/>
          <p:cNvSpPr/>
          <p:nvPr/>
        </p:nvSpPr>
        <p:spPr>
          <a:xfrm>
            <a:off x="7489984" y="4687253"/>
            <a:ext cx="2923342" cy="14925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9"/>
              </a:lnSpc>
              <a:buNone/>
            </a:pPr>
            <a:r>
              <a:rPr lang="en-US" sz="183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telecom clients with a competitive advantage through our advanced churn prediction capabilities.</a:t>
            </a:r>
            <a:endParaRPr lang="en-US" sz="183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31" y="1720215"/>
            <a:ext cx="2923461" cy="180677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63131" y="3818573"/>
            <a:ext cx="2923461" cy="7289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0"/>
              </a:lnSpc>
              <a:buNone/>
            </a:pPr>
            <a:r>
              <a:rPr lang="en-US" sz="2296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Optimize Business Performance</a:t>
            </a:r>
            <a:endParaRPr lang="en-US" sz="2296" b="1" dirty="0"/>
          </a:p>
        </p:txBody>
      </p:sp>
      <p:sp>
        <p:nvSpPr>
          <p:cNvPr id="16" name="Text 10"/>
          <p:cNvSpPr/>
          <p:nvPr/>
        </p:nvSpPr>
        <p:spPr>
          <a:xfrm>
            <a:off x="10763131" y="4687372"/>
            <a:ext cx="2923461" cy="2985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9"/>
              </a:lnSpc>
              <a:buNone/>
            </a:pPr>
            <a:r>
              <a:rPr lang="en-US" sz="183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Advanced analytics and machine learning are used in telecom churn prediction to identify customer churn factors, enabling proactive retention strategies to reduce attrition and boost profitability.</a:t>
            </a:r>
            <a:endParaRPr lang="en-US" sz="1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535"/>
            </a:avLst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55345" y="851059"/>
            <a:ext cx="6109930" cy="7637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14"/>
              </a:lnSpc>
              <a:buNone/>
            </a:pPr>
            <a:r>
              <a:rPr lang="en-US" sz="671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key</a:t>
            </a:r>
            <a:r>
              <a:rPr lang="en-US" sz="671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 </a:t>
            </a:r>
            <a:r>
              <a:rPr lang="en-US" sz="671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challenges</a:t>
            </a:r>
            <a:endParaRPr lang="en-US" sz="6710" b="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" y="1981438"/>
            <a:ext cx="2954893" cy="18261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5345" y="4113014"/>
            <a:ext cx="2954893" cy="763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2406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 Quality and Completeness</a:t>
            </a:r>
            <a:endParaRPr lang="en-US" sz="2406" b="1" dirty="0"/>
          </a:p>
        </p:txBody>
      </p:sp>
      <p:sp>
        <p:nvSpPr>
          <p:cNvPr id="9" name="Text 5"/>
          <p:cNvSpPr/>
          <p:nvPr/>
        </p:nvSpPr>
        <p:spPr>
          <a:xfrm>
            <a:off x="855345" y="5023247"/>
            <a:ext cx="2954893" cy="2346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79"/>
              </a:lnSpc>
              <a:buNone/>
            </a:pPr>
            <a:r>
              <a:rPr lang="en-US" sz="19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Telecom data can be noisy, incomplete, and distributed across multiple systems. Ensuring high-quality, consistent data is critical for model performance.</a:t>
            </a:r>
            <a:endParaRPr lang="en-US" sz="192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832" y="1981438"/>
            <a:ext cx="2955012" cy="1826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176832" y="4113133"/>
            <a:ext cx="2955012" cy="381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2406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Feature Engineering</a:t>
            </a:r>
            <a:endParaRPr lang="en-US" sz="2406" b="1" dirty="0"/>
          </a:p>
        </p:txBody>
      </p:sp>
      <p:sp>
        <p:nvSpPr>
          <p:cNvPr id="12" name="Text 7"/>
          <p:cNvSpPr/>
          <p:nvPr/>
        </p:nvSpPr>
        <p:spPr>
          <a:xfrm>
            <a:off x="4176832" y="4641533"/>
            <a:ext cx="2955012" cy="27370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79"/>
              </a:lnSpc>
              <a:buNone/>
            </a:pPr>
            <a:r>
              <a:rPr lang="en-US" sz="19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the right set of customer attributes and behavioral signals that influence churn is crucial. This requires deep domain expertise and extensive experimentation.</a:t>
            </a:r>
            <a:endParaRPr lang="en-US" sz="192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437" y="1981438"/>
            <a:ext cx="2955012" cy="1826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98437" y="4113133"/>
            <a:ext cx="2955012" cy="381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2406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Model Complexity</a:t>
            </a:r>
            <a:endParaRPr lang="en-US" sz="2406" b="1" dirty="0"/>
          </a:p>
        </p:txBody>
      </p:sp>
      <p:sp>
        <p:nvSpPr>
          <p:cNvPr id="15" name="Text 9"/>
          <p:cNvSpPr/>
          <p:nvPr/>
        </p:nvSpPr>
        <p:spPr>
          <a:xfrm>
            <a:off x="7498437" y="4641533"/>
            <a:ext cx="2955012" cy="27370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79"/>
              </a:lnSpc>
              <a:buNone/>
            </a:pPr>
            <a:r>
              <a:rPr lang="en-US" sz="19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Churn is a complex phenomenon influenced by a variety of factors. Developing a model that can capture these nuances while maintaining interpretability is a delicate balance.</a:t>
            </a:r>
            <a:endParaRPr lang="en-US" sz="1924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043" y="1981438"/>
            <a:ext cx="2955012" cy="1826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820043" y="4113133"/>
            <a:ext cx="2955012" cy="763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2406" b="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Deployment and Scalability</a:t>
            </a:r>
            <a:endParaRPr lang="en-US" sz="2406" b="1" dirty="0"/>
          </a:p>
        </p:txBody>
      </p:sp>
      <p:sp>
        <p:nvSpPr>
          <p:cNvPr id="18" name="Text 11"/>
          <p:cNvSpPr/>
          <p:nvPr/>
        </p:nvSpPr>
        <p:spPr>
          <a:xfrm>
            <a:off x="10820043" y="5023366"/>
            <a:ext cx="2955012" cy="2346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79"/>
              </a:lnSpc>
              <a:buNone/>
            </a:pPr>
            <a:r>
              <a:rPr lang="en-US" sz="19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final model must be deployable at scale, with the ability to continuously ingest new data and generate real-time predictions to enable timely interventions.</a:t>
            </a:r>
            <a:endParaRPr lang="en-US" sz="192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392" y="2185749"/>
            <a:ext cx="4935498" cy="38579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1167" y="607576"/>
            <a:ext cx="11793610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671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 Cleaning and Preprocessing</a:t>
            </a:r>
            <a:endParaRPr lang="en-US" sz="6710" b="1" dirty="0"/>
          </a:p>
        </p:txBody>
      </p:sp>
      <p:sp>
        <p:nvSpPr>
          <p:cNvPr id="7" name="Shape 3"/>
          <p:cNvSpPr/>
          <p:nvPr/>
        </p:nvSpPr>
        <p:spPr>
          <a:xfrm>
            <a:off x="1087993" y="2315170"/>
            <a:ext cx="27503" cy="5306854"/>
          </a:xfrm>
          <a:prstGeom prst="roundRect">
            <a:avLst>
              <a:gd name="adj" fmla="val 144222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1349573" y="2797195"/>
            <a:ext cx="771168" cy="27503"/>
          </a:xfrm>
          <a:prstGeom prst="roundRect">
            <a:avLst>
              <a:gd name="adj" fmla="val 144222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853797" y="2563058"/>
            <a:ext cx="495776" cy="495776"/>
          </a:xfrm>
          <a:prstGeom prst="roundRect">
            <a:avLst>
              <a:gd name="adj" fmla="val 8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1024176" y="2645688"/>
            <a:ext cx="15501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7"/>
          <p:cNvSpPr/>
          <p:nvPr/>
        </p:nvSpPr>
        <p:spPr>
          <a:xfrm>
            <a:off x="2313623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 Exploration</a:t>
            </a:r>
            <a:endParaRPr lang="en-US" sz="2169" dirty="0"/>
          </a:p>
        </p:txBody>
      </p:sp>
      <p:sp>
        <p:nvSpPr>
          <p:cNvPr id="12" name="Text 8"/>
          <p:cNvSpPr/>
          <p:nvPr/>
        </p:nvSpPr>
        <p:spPr>
          <a:xfrm>
            <a:off x="2313623" y="3011924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the structure, characteristics, and potential issues in the customer data.</a:t>
            </a:r>
            <a:endParaRPr lang="en-US" sz="1735" dirty="0"/>
          </a:p>
        </p:txBody>
      </p:sp>
      <p:sp>
        <p:nvSpPr>
          <p:cNvPr id="13" name="Shape 9"/>
          <p:cNvSpPr/>
          <p:nvPr/>
        </p:nvSpPr>
        <p:spPr>
          <a:xfrm>
            <a:off x="1349573" y="4639568"/>
            <a:ext cx="771168" cy="27503"/>
          </a:xfrm>
          <a:prstGeom prst="roundRect">
            <a:avLst>
              <a:gd name="adj" fmla="val 144222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853797" y="4405432"/>
            <a:ext cx="495776" cy="495776"/>
          </a:xfrm>
          <a:prstGeom prst="roundRect">
            <a:avLst>
              <a:gd name="adj" fmla="val 8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1009769" y="4488061"/>
            <a:ext cx="183713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2"/>
          <p:cNvSpPr/>
          <p:nvPr/>
        </p:nvSpPr>
        <p:spPr>
          <a:xfrm>
            <a:off x="2313623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 Cleaning</a:t>
            </a:r>
            <a:endParaRPr lang="en-US" sz="2169" dirty="0"/>
          </a:p>
        </p:txBody>
      </p:sp>
      <p:sp>
        <p:nvSpPr>
          <p:cNvPr id="17" name="Text 13"/>
          <p:cNvSpPr/>
          <p:nvPr/>
        </p:nvSpPr>
        <p:spPr>
          <a:xfrm>
            <a:off x="2313623" y="4854297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 missing values, outliers, and inconsistencies to ensure data integrity.</a:t>
            </a:r>
            <a:endParaRPr lang="en-US" sz="1735" dirty="0"/>
          </a:p>
        </p:txBody>
      </p:sp>
      <p:sp>
        <p:nvSpPr>
          <p:cNvPr id="18" name="Shape 14"/>
          <p:cNvSpPr/>
          <p:nvPr/>
        </p:nvSpPr>
        <p:spPr>
          <a:xfrm>
            <a:off x="1349573" y="6481941"/>
            <a:ext cx="771168" cy="27503"/>
          </a:xfrm>
          <a:prstGeom prst="roundRect">
            <a:avLst>
              <a:gd name="adj" fmla="val 144222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853797" y="6247805"/>
            <a:ext cx="495776" cy="495776"/>
          </a:xfrm>
          <a:prstGeom prst="roundRect">
            <a:avLst>
              <a:gd name="adj" fmla="val 8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1008817" y="6330434"/>
            <a:ext cx="185738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7"/>
          <p:cNvSpPr/>
          <p:nvPr/>
        </p:nvSpPr>
        <p:spPr>
          <a:xfrm>
            <a:off x="2313623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Feature Engineering</a:t>
            </a:r>
            <a:endParaRPr lang="en-US" sz="2169" dirty="0"/>
          </a:p>
        </p:txBody>
      </p:sp>
      <p:sp>
        <p:nvSpPr>
          <p:cNvPr id="22" name="Text 18"/>
          <p:cNvSpPr/>
          <p:nvPr/>
        </p:nvSpPr>
        <p:spPr>
          <a:xfrm>
            <a:off x="2313623" y="6696670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new, meaningful features from the raw data to enhance the predictive power.</a:t>
            </a:r>
            <a:endParaRPr lang="en-US" sz="173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64037" y="660358"/>
            <a:ext cx="1007006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71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Machine Learning Model Building</a:t>
            </a:r>
            <a:endParaRPr lang="en-US" sz="671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19112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23315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Decision Trees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767030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Powerful classifiers that can capture non-linear relationships in the data.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19112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23315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Random Forest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5288161" y="5767030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Ensemble methods that combine multiple decision trees for improved accuracy.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19112"/>
            <a:ext cx="4053959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23315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Logistic Regression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9712404" y="5767030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Widely used for binary classification tasks, such as predicting customer churn.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33051"/>
            <a:ext cx="14630400" cy="8231862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9152" y="659368"/>
            <a:ext cx="5994559" cy="749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2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Decision Tree</a:t>
            </a:r>
            <a:endParaRPr lang="en-US" sz="472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590" y="1888093"/>
            <a:ext cx="2137053" cy="13813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006691" y="2510195"/>
            <a:ext cx="140613" cy="479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76"/>
              </a:lnSpc>
              <a:buNone/>
            </a:pPr>
            <a:r>
              <a:rPr lang="en-US" sz="236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360" dirty="0"/>
          </a:p>
        </p:txBody>
      </p:sp>
      <p:sp>
        <p:nvSpPr>
          <p:cNvPr id="7" name="Text 4"/>
          <p:cNvSpPr/>
          <p:nvPr/>
        </p:nvSpPr>
        <p:spPr>
          <a:xfrm>
            <a:off x="5385316" y="2127766"/>
            <a:ext cx="2997279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6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Identify Root Node</a:t>
            </a:r>
            <a:endParaRPr lang="en-US" sz="2360" dirty="0"/>
          </a:p>
        </p:txBody>
      </p:sp>
      <p:sp>
        <p:nvSpPr>
          <p:cNvPr id="8" name="Text 5"/>
          <p:cNvSpPr/>
          <p:nvPr/>
        </p:nvSpPr>
        <p:spPr>
          <a:xfrm>
            <a:off x="5385316" y="2646164"/>
            <a:ext cx="3377089" cy="383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21"/>
              </a:lnSpc>
              <a:buNone/>
            </a:pPr>
            <a:r>
              <a:rPr lang="en-US" sz="1888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 the most influential feature</a:t>
            </a:r>
            <a:endParaRPr lang="en-US" sz="1888" dirty="0"/>
          </a:p>
        </p:txBody>
      </p:sp>
      <p:sp>
        <p:nvSpPr>
          <p:cNvPr id="9" name="Shape 6"/>
          <p:cNvSpPr/>
          <p:nvPr/>
        </p:nvSpPr>
        <p:spPr>
          <a:xfrm>
            <a:off x="5205532" y="3284547"/>
            <a:ext cx="8525828" cy="14942"/>
          </a:xfrm>
          <a:prstGeom prst="roundRect">
            <a:avLst>
              <a:gd name="adj" fmla="val 288857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04" y="3329345"/>
            <a:ext cx="4274106" cy="13813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993713" y="3780234"/>
            <a:ext cx="166688" cy="479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76"/>
              </a:lnSpc>
              <a:buNone/>
            </a:pPr>
            <a:r>
              <a:rPr lang="en-US" sz="236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360" dirty="0"/>
          </a:p>
        </p:txBody>
      </p:sp>
      <p:sp>
        <p:nvSpPr>
          <p:cNvPr id="12" name="Text 8"/>
          <p:cNvSpPr/>
          <p:nvPr/>
        </p:nvSpPr>
        <p:spPr>
          <a:xfrm>
            <a:off x="6453783" y="3569018"/>
            <a:ext cx="3141940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6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Recursively Split Data</a:t>
            </a:r>
            <a:endParaRPr lang="en-US" sz="2360" dirty="0"/>
          </a:p>
        </p:txBody>
      </p:sp>
      <p:sp>
        <p:nvSpPr>
          <p:cNvPr id="13" name="Text 9"/>
          <p:cNvSpPr/>
          <p:nvPr/>
        </p:nvSpPr>
        <p:spPr>
          <a:xfrm>
            <a:off x="6453783" y="4087416"/>
            <a:ext cx="3529727" cy="383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21"/>
              </a:lnSpc>
              <a:buNone/>
            </a:pPr>
            <a:r>
              <a:rPr lang="en-US" sz="1888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Divide data based on feature values</a:t>
            </a:r>
            <a:endParaRPr lang="en-US" sz="1888" dirty="0"/>
          </a:p>
        </p:txBody>
      </p:sp>
      <p:sp>
        <p:nvSpPr>
          <p:cNvPr id="14" name="Shape 10"/>
          <p:cNvSpPr/>
          <p:nvPr/>
        </p:nvSpPr>
        <p:spPr>
          <a:xfrm>
            <a:off x="6273998" y="4725799"/>
            <a:ext cx="7457361" cy="14942"/>
          </a:xfrm>
          <a:prstGeom prst="roundRect">
            <a:avLst>
              <a:gd name="adj" fmla="val 288857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18" y="4770596"/>
            <a:ext cx="6411278" cy="138136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992761" y="5221486"/>
            <a:ext cx="168473" cy="479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76"/>
              </a:lnSpc>
              <a:buNone/>
            </a:pPr>
            <a:r>
              <a:rPr lang="en-US" sz="236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360" dirty="0"/>
          </a:p>
        </p:txBody>
      </p:sp>
      <p:sp>
        <p:nvSpPr>
          <p:cNvPr id="17" name="Text 12"/>
          <p:cNvSpPr/>
          <p:nvPr/>
        </p:nvSpPr>
        <p:spPr>
          <a:xfrm>
            <a:off x="7522369" y="5010269"/>
            <a:ext cx="3420308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6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Classify New Instances</a:t>
            </a:r>
            <a:endParaRPr lang="en-US" sz="2360" dirty="0"/>
          </a:p>
        </p:txBody>
      </p:sp>
      <p:sp>
        <p:nvSpPr>
          <p:cNvPr id="18" name="Text 13"/>
          <p:cNvSpPr/>
          <p:nvPr/>
        </p:nvSpPr>
        <p:spPr>
          <a:xfrm>
            <a:off x="7522369" y="5528667"/>
            <a:ext cx="3420308" cy="383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21"/>
              </a:lnSpc>
              <a:buNone/>
            </a:pPr>
            <a:r>
              <a:rPr lang="en-US" sz="1888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Assign class labels to unseen data</a:t>
            </a:r>
            <a:endParaRPr lang="en-US" sz="1888" dirty="0"/>
          </a:p>
        </p:txBody>
      </p:sp>
      <p:sp>
        <p:nvSpPr>
          <p:cNvPr id="19" name="Text 14"/>
          <p:cNvSpPr/>
          <p:nvPr/>
        </p:nvSpPr>
        <p:spPr>
          <a:xfrm>
            <a:off x="839152" y="6421636"/>
            <a:ext cx="12952095" cy="1150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1888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trees are a powerful machine learning algorithm that can capture complex, non-linear relationships in the data. They work by recursively partitioning the dataset based on the most informative features, creating a tree-like structure of decisions that can be used to make predictions on new, unseen data.</a:t>
            </a:r>
            <a:endParaRPr lang="en-US" sz="18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1102</Words>
  <Application>Microsoft Office PowerPoint</Application>
  <PresentationFormat>Custom</PresentationFormat>
  <Paragraphs>171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MuseoModerno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Divya Bagade</cp:lastModifiedBy>
  <cp:revision>3</cp:revision>
  <dcterms:created xsi:type="dcterms:W3CDTF">2024-07-18T13:38:56Z</dcterms:created>
  <dcterms:modified xsi:type="dcterms:W3CDTF">2024-07-19T04:47:28Z</dcterms:modified>
</cp:coreProperties>
</file>